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Margin per encounter</c:v>
                </c:pt>
              </c:strCache>
            </c:strRef>
          </c:tx>
          <c:spPr>
            <a:ln w="28575">
              <a:solidFill>
                <a:srgbClr val="3B6CBF"/>
              </a:solidFill>
            </a:ln>
          </c:spPr>
          <c:marker>
            <c:size val="5"/>
            <c:spPr>
              <a:solidFill>
                <a:srgbClr val="3B6CBF"/>
              </a:solidFill>
            </c:spPr>
          </c:marker>
          <c:cat>
            <c:strRef>
              <c:f>Sheet1!$A$2:$A$25</c:f>
              <c:strCache>
                <c:ptCount val="24"/>
                <c:pt idx="0">
                  <c:v>Jan y1</c:v>
                </c:pt>
                <c:pt idx="1">
                  <c:v>Feb y1</c:v>
                </c:pt>
                <c:pt idx="2">
                  <c:v>Mar y1</c:v>
                </c:pt>
                <c:pt idx="3">
                  <c:v>Apr y1</c:v>
                </c:pt>
                <c:pt idx="4">
                  <c:v>May y1</c:v>
                </c:pt>
                <c:pt idx="5">
                  <c:v>Jun y1</c:v>
                </c:pt>
                <c:pt idx="6">
                  <c:v>Jul y1</c:v>
                </c:pt>
                <c:pt idx="7">
                  <c:v>Aug y1</c:v>
                </c:pt>
                <c:pt idx="8">
                  <c:v>Sep y1</c:v>
                </c:pt>
                <c:pt idx="9">
                  <c:v>Oct y1</c:v>
                </c:pt>
                <c:pt idx="10">
                  <c:v>Nov y1</c:v>
                </c:pt>
                <c:pt idx="11">
                  <c:v>Dec y1</c:v>
                </c:pt>
                <c:pt idx="12">
                  <c:v>Jan y2</c:v>
                </c:pt>
                <c:pt idx="13">
                  <c:v>Feb y2</c:v>
                </c:pt>
                <c:pt idx="14">
                  <c:v>Mar y2</c:v>
                </c:pt>
                <c:pt idx="15">
                  <c:v>Apr y2</c:v>
                </c:pt>
                <c:pt idx="16">
                  <c:v>May y2</c:v>
                </c:pt>
                <c:pt idx="17">
                  <c:v>Jun y2</c:v>
                </c:pt>
                <c:pt idx="18">
                  <c:v>Jul y2</c:v>
                </c:pt>
                <c:pt idx="19">
                  <c:v>Aug y2</c:v>
                </c:pt>
                <c:pt idx="20">
                  <c:v>Sep y2</c:v>
                </c:pt>
                <c:pt idx="21">
                  <c:v>Oct y2</c:v>
                </c:pt>
                <c:pt idx="22">
                  <c:v>Nov y2</c:v>
                </c:pt>
                <c:pt idx="23">
                  <c:v>Dec y2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37.8</c:v>
                </c:pt>
                <c:pt idx="1">
                  <c:v>40.9</c:v>
                </c:pt>
                <c:pt idx="2">
                  <c:v>42.8</c:v>
                </c:pt>
                <c:pt idx="3">
                  <c:v>43.3</c:v>
                </c:pt>
                <c:pt idx="4">
                  <c:v>45.7</c:v>
                </c:pt>
                <c:pt idx="5">
                  <c:v>46</c:v>
                </c:pt>
                <c:pt idx="6">
                  <c:v>48.7</c:v>
                </c:pt>
                <c:pt idx="7">
                  <c:v>49.6</c:v>
                </c:pt>
                <c:pt idx="8">
                  <c:v>52.5</c:v>
                </c:pt>
                <c:pt idx="9">
                  <c:v>54.2</c:v>
                </c:pt>
                <c:pt idx="10">
                  <c:v>55.6</c:v>
                </c:pt>
                <c:pt idx="11">
                  <c:v>53.1</c:v>
                </c:pt>
                <c:pt idx="12">
                  <c:v>56</c:v>
                </c:pt>
                <c:pt idx="13">
                  <c:v>58.4</c:v>
                </c:pt>
                <c:pt idx="14">
                  <c:v>65.3</c:v>
                </c:pt>
                <c:pt idx="15">
                  <c:v>64.8</c:v>
                </c:pt>
                <c:pt idx="16">
                  <c:v>65.3</c:v>
                </c:pt>
                <c:pt idx="17">
                  <c:v>68.4</c:v>
                </c:pt>
                <c:pt idx="18">
                  <c:v>71.5</c:v>
                </c:pt>
                <c:pt idx="19">
                  <c:v>68.3</c:v>
                </c:pt>
                <c:pt idx="20">
                  <c:v>71.4</c:v>
                </c:pt>
                <c:pt idx="21">
                  <c:v>76.8</c:v>
                </c:pt>
                <c:pt idx="22">
                  <c:v>74.4</c:v>
                </c:pt>
                <c:pt idx="23">
                  <c:v>76.2</c:v>
                </c:pt>
              </c:numCache>
            </c:numRef>
          </c:val>
          <c:smooth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>
            <a:solidFill>
              <a:srgbClr val="DCE4F0"/>
            </a:solidFill>
          </a:ln>
        </c:sp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>
              <a:solidFill>
                <a:srgbClr val="DCE4F0"/>
              </a:solidFill>
            </a:ln>
          </c:spPr>
        </c:majorGridlines>
        <c:numFmt formatCode="$#,##0" sourceLinked="0"/>
        <c:majorTickMark val="out"/>
        <c:minorTickMark val="none"/>
        <c:tickLblPos val="nextTo"/>
        <c:spPr>
          <a:ln>
            <a:noFill/>
          </a:ln>
        </c:sp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46586E"/>
          </a:solidFill>
          <a:latin typeface="Archivo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Shortfall against contract</c:v>
                </c:pt>
              </c:strCache>
            </c:strRef>
          </c:tx>
          <c:dPt>
            <c:idx val="0"/>
            <c:spPr>
              <a:solidFill>
                <a:srgbClr val="C74C3D"/>
              </a:solidFill>
            </c:spPr>
          </c:dPt>
          <c:dPt>
            <c:idx val="1"/>
            <c:spPr>
              <a:solidFill>
                <a:srgbClr val="B47825"/>
              </a:solidFill>
            </c:spPr>
          </c:dPt>
          <c:dPt>
            <c:idx val="2"/>
            <c:spPr>
              <a:solidFill>
                <a:srgbClr val="B47825"/>
              </a:solidFill>
            </c:spPr>
          </c:dPt>
          <c:dPt>
            <c:idx val="3"/>
            <c:spPr>
              <a:solidFill>
                <a:srgbClr val="3B6CBF"/>
              </a:solidFill>
            </c:spPr>
          </c:dPt>
          <c:dPt>
            <c:idx val="4"/>
            <c:spPr>
              <a:solidFill>
                <a:srgbClr val="3B6CBF"/>
              </a:solidFill>
            </c:spPr>
          </c:dPt>
          <c:dPt>
            <c:idx val="5"/>
            <c:spPr>
              <a:solidFill>
                <a:srgbClr val="3B6CBF"/>
              </a:solidFill>
            </c:spPr>
          </c:dPt>
          <c:cat>
            <c:strRef>
              <c:f>Sheet1!$A$2:$A$7</c:f>
              <c:strCache>
                <c:ptCount val="6"/>
                <c:pt idx="0">
                  <c:v>Ironwood Select</c:v>
                </c:pt>
                <c:pt idx="1">
                  <c:v>Cascade HMO</c:v>
                </c:pt>
                <c:pt idx="2">
                  <c:v>Harbor Choice</c:v>
                </c:pt>
                <c:pt idx="3">
                  <c:v>State Medicaid</c:v>
                </c:pt>
                <c:pt idx="4">
                  <c:v>Meridian PPO</c:v>
                </c:pt>
                <c:pt idx="5">
                  <c:v>Medicare Part B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11.7</c:v>
                </c:pt>
                <c:pt idx="1">
                  <c:v>7.1</c:v>
                </c:pt>
                <c:pt idx="2">
                  <c:v>5</c:v>
                </c:pt>
                <c:pt idx="3">
                  <c:v>3.7</c:v>
                </c:pt>
                <c:pt idx="4">
                  <c:v>2.2</c:v>
                </c:pt>
                <c:pt idx="5">
                  <c:v>1</c:v>
                </c:pt>
              </c:numCache>
            </c:numRef>
          </c:val>
        </c:ser>
        <c:dLbls>
          <c:numFmt formatCode="&quot;−&quot;0.0&quot;%&quot;" sourceLinked="0"/>
          <c:txPr>
            <a:bodyPr/>
            <a:lstStyle/>
            <a:p>
              <a:pPr>
                <a:defRPr sz="1000" b="1"/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60"/>
        <c:axId val="-2068027336"/>
        <c:axId val="-2113994440"/>
      </c:barChart>
      <c:catAx>
        <c:axId val="-2068027336"/>
        <c:scaling>
          <c:orientation val="maxMin"/>
        </c:scaling>
        <c:delete val="0"/>
        <c:axPos val="l"/>
        <c:majorTickMark val="out"/>
        <c:minorTickMark val="none"/>
        <c:tickLblPos val="low"/>
        <c:spPr>
          <a:ln>
            <a:solidFill>
              <a:srgbClr val="DCE4F0"/>
            </a:solidFill>
          </a:ln>
        </c:sp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>
          <c:spPr>
            <a:ln>
              <a:solidFill>
                <a:srgbClr val="DCE4F0"/>
              </a:solidFill>
            </a:ln>
          </c:spPr>
        </c:majorGridlines>
        <c:numFmt formatCode="&quot;−&quot;0.0&quot;%&quot;" sourceLinked="0"/>
        <c:majorTickMark val="out"/>
        <c:minorTickMark val="none"/>
        <c:tickLblPos val="nextTo"/>
        <c:spPr>
          <a:ln>
            <a:noFill/>
          </a:ln>
        </c:spPr>
        <c:crossAx val="-2068027336"/>
        <c:crosses val="autoZero"/>
      </c:valAx>
    </c:plotArea>
    <c:dispBlanksAs val="gap"/>
  </c:chart>
  <c:txPr>
    <a:bodyPr/>
    <a:lstStyle/>
    <a:p>
      <a:pPr>
        <a:defRPr sz="1000">
          <a:solidFill>
            <a:srgbClr val="46586E"/>
          </a:solidFill>
          <a:latin typeface="Archivo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Median margin</c:v>
                </c:pt>
              </c:strCache>
            </c:strRef>
          </c:tx>
          <c:dPt>
            <c:idx val="0"/>
            <c:spPr>
              <a:solidFill>
                <a:srgbClr val="3B6CBF"/>
              </a:solidFill>
            </c:spPr>
          </c:dPt>
          <c:dPt>
            <c:idx val="1"/>
            <c:spPr>
              <a:solidFill>
                <a:srgbClr val="3B6CBF"/>
              </a:solidFill>
            </c:spPr>
          </c:dPt>
          <c:dPt>
            <c:idx val="2"/>
            <c:spPr>
              <a:solidFill>
                <a:srgbClr val="3B6CBF"/>
              </a:solidFill>
            </c:spPr>
          </c:dPt>
          <c:dPt>
            <c:idx val="3"/>
            <c:spPr>
              <a:solidFill>
                <a:srgbClr val="3B6CBF"/>
              </a:solidFill>
            </c:spPr>
          </c:dPt>
          <c:dPt>
            <c:idx val="4"/>
            <c:spPr>
              <a:solidFill>
                <a:srgbClr val="3B6CBF"/>
              </a:solidFill>
            </c:spPr>
          </c:dPt>
          <c:dPt>
            <c:idx val="5"/>
            <c:spPr>
              <a:solidFill>
                <a:srgbClr val="C74C3D"/>
              </a:solidFill>
            </c:spPr>
          </c:dPt>
          <c:dPt>
            <c:idx val="6"/>
            <c:spPr>
              <a:solidFill>
                <a:srgbClr val="C74C3D"/>
              </a:solidFill>
            </c:spPr>
          </c:dPt>
          <c:dPt>
            <c:idx val="7"/>
            <c:spPr>
              <a:solidFill>
                <a:srgbClr val="C74C3D"/>
              </a:solidFill>
            </c:spPr>
          </c:dPt>
          <c:cat>
            <c:strRef>
              <c:f>Sheet1!$A$2:$A$9</c:f>
              <c:strCache>
                <c:ptCount val="8"/>
                <c:pt idx="0">
                  <c:v>A. Okafor</c:v>
                </c:pt>
                <c:pt idx="1">
                  <c:v>R. Delgado</c:v>
                </c:pt>
                <c:pt idx="2">
                  <c:v>M. Ibrahim</c:v>
                </c:pt>
                <c:pt idx="3">
                  <c:v>S. Whitfield</c:v>
                </c:pt>
                <c:pt idx="4">
                  <c:v>T. Adeyemi</c:v>
                </c:pt>
                <c:pt idx="5">
                  <c:v>J. Park</c:v>
                </c:pt>
                <c:pt idx="6">
                  <c:v>L. Fontaine</c:v>
                </c:pt>
                <c:pt idx="7">
                  <c:v>D. Sorensen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80</c:v>
                </c:pt>
                <c:pt idx="1">
                  <c:v>73</c:v>
                </c:pt>
                <c:pt idx="2">
                  <c:v>72</c:v>
                </c:pt>
                <c:pt idx="3">
                  <c:v>69</c:v>
                </c:pt>
                <c:pt idx="4">
                  <c:v>64</c:v>
                </c:pt>
                <c:pt idx="5">
                  <c:v>44</c:v>
                </c:pt>
                <c:pt idx="6">
                  <c:v>41</c:v>
                </c:pt>
                <c:pt idx="7">
                  <c:v>35</c:v>
                </c:pt>
              </c:numCache>
            </c:numRef>
          </c:val>
        </c:ser>
        <c:dLbls>
          <c:numFmt formatCode="$#,##0" sourceLinked="0"/>
          <c:txPr>
            <a:bodyPr/>
            <a:lstStyle/>
            <a:p>
              <a:pPr>
                <a:defRPr sz="1000" b="1"/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60"/>
        <c:axId val="-2068027336"/>
        <c:axId val="-2113994440"/>
      </c:barChart>
      <c:catAx>
        <c:axId val="-2068027336"/>
        <c:scaling>
          <c:orientation val="maxMin"/>
        </c:scaling>
        <c:delete val="0"/>
        <c:axPos val="l"/>
        <c:majorTickMark val="out"/>
        <c:minorTickMark val="none"/>
        <c:tickLblPos val="low"/>
        <c:spPr>
          <a:ln>
            <a:solidFill>
              <a:srgbClr val="DCE4F0"/>
            </a:solidFill>
          </a:ln>
        </c:sp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>
          <c:spPr>
            <a:ln>
              <a:solidFill>
                <a:srgbClr val="DCE4F0"/>
              </a:solidFill>
            </a:ln>
          </c:spPr>
        </c:majorGridlines>
        <c:numFmt formatCode="$#,##0" sourceLinked="0"/>
        <c:majorTickMark val="out"/>
        <c:minorTickMark val="none"/>
        <c:tickLblPos val="nextTo"/>
        <c:spPr>
          <a:ln>
            <a:noFill/>
          </a:ln>
        </c:spPr>
        <c:crossAx val="-2068027336"/>
        <c:crosses val="autoZero"/>
      </c:valAx>
    </c:plotArea>
    <c:dispBlanksAs val="gap"/>
  </c:chart>
  <c:txPr>
    <a:bodyPr/>
    <a:lstStyle/>
    <a:p>
      <a:pPr>
        <a:defRPr sz="1000">
          <a:solidFill>
            <a:srgbClr val="46586E"/>
          </a:solidFill>
          <a:latin typeface="Archivo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Denial rate</c:v>
                </c:pt>
              </c:strCache>
            </c:strRef>
          </c:tx>
          <c:spPr>
            <a:ln w="28575">
              <a:solidFill>
                <a:srgbClr val="C74C3D"/>
              </a:solidFill>
            </a:ln>
          </c:spPr>
          <c:marker>
            <c:size val="5"/>
            <c:spPr>
              <a:solidFill>
                <a:srgbClr val="C74C3D"/>
              </a:solidFill>
            </c:spPr>
          </c:marker>
          <c:cat>
            <c:strRef>
              <c:f>Sheet1!$A$2:$A$25</c:f>
              <c:strCache>
                <c:ptCount val="24"/>
                <c:pt idx="0">
                  <c:v>Jan y1</c:v>
                </c:pt>
                <c:pt idx="1">
                  <c:v>Feb y1</c:v>
                </c:pt>
                <c:pt idx="2">
                  <c:v>Mar y1</c:v>
                </c:pt>
                <c:pt idx="3">
                  <c:v>Apr y1</c:v>
                </c:pt>
                <c:pt idx="4">
                  <c:v>May y1</c:v>
                </c:pt>
                <c:pt idx="5">
                  <c:v>Jun y1</c:v>
                </c:pt>
                <c:pt idx="6">
                  <c:v>Jul y1</c:v>
                </c:pt>
                <c:pt idx="7">
                  <c:v>Aug y1</c:v>
                </c:pt>
                <c:pt idx="8">
                  <c:v>Sep y1</c:v>
                </c:pt>
                <c:pt idx="9">
                  <c:v>Oct y1</c:v>
                </c:pt>
                <c:pt idx="10">
                  <c:v>Nov y1</c:v>
                </c:pt>
                <c:pt idx="11">
                  <c:v>Dec y1</c:v>
                </c:pt>
                <c:pt idx="12">
                  <c:v>Jan y2</c:v>
                </c:pt>
                <c:pt idx="13">
                  <c:v>Feb y2</c:v>
                </c:pt>
                <c:pt idx="14">
                  <c:v>Mar y2</c:v>
                </c:pt>
                <c:pt idx="15">
                  <c:v>Apr y2</c:v>
                </c:pt>
                <c:pt idx="16">
                  <c:v>May y2</c:v>
                </c:pt>
                <c:pt idx="17">
                  <c:v>Jun y2</c:v>
                </c:pt>
                <c:pt idx="18">
                  <c:v>Jul y2</c:v>
                </c:pt>
                <c:pt idx="19">
                  <c:v>Aug y2</c:v>
                </c:pt>
                <c:pt idx="20">
                  <c:v>Sep y2</c:v>
                </c:pt>
                <c:pt idx="21">
                  <c:v>Oct y2</c:v>
                </c:pt>
                <c:pt idx="22">
                  <c:v>Nov y2</c:v>
                </c:pt>
                <c:pt idx="23">
                  <c:v>Dec y2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6.93</c:v>
                </c:pt>
                <c:pt idx="1">
                  <c:v>6.02</c:v>
                </c:pt>
                <c:pt idx="2">
                  <c:v>6.37</c:v>
                </c:pt>
                <c:pt idx="3">
                  <c:v>6.21</c:v>
                </c:pt>
                <c:pt idx="4">
                  <c:v>5.89</c:v>
                </c:pt>
                <c:pt idx="5">
                  <c:v>5.83</c:v>
                </c:pt>
                <c:pt idx="6">
                  <c:v>5.62</c:v>
                </c:pt>
                <c:pt idx="7">
                  <c:v>5.58</c:v>
                </c:pt>
                <c:pt idx="8">
                  <c:v>4.22</c:v>
                </c:pt>
                <c:pt idx="9">
                  <c:v>4.1</c:v>
                </c:pt>
                <c:pt idx="10">
                  <c:v>3.78</c:v>
                </c:pt>
                <c:pt idx="11">
                  <c:v>5.25</c:v>
                </c:pt>
                <c:pt idx="12">
                  <c:v>4.57</c:v>
                </c:pt>
                <c:pt idx="13">
                  <c:v>4.15</c:v>
                </c:pt>
                <c:pt idx="14">
                  <c:v>3.96</c:v>
                </c:pt>
                <c:pt idx="15">
                  <c:v>3.92</c:v>
                </c:pt>
                <c:pt idx="16">
                  <c:v>5.18</c:v>
                </c:pt>
                <c:pt idx="17">
                  <c:v>3.69</c:v>
                </c:pt>
                <c:pt idx="18">
                  <c:v>3.29</c:v>
                </c:pt>
                <c:pt idx="19">
                  <c:v>3.33</c:v>
                </c:pt>
                <c:pt idx="20">
                  <c:v>2.99</c:v>
                </c:pt>
                <c:pt idx="21">
                  <c:v>2.6</c:v>
                </c:pt>
                <c:pt idx="22">
                  <c:v>2.87</c:v>
                </c:pt>
                <c:pt idx="23">
                  <c:v>3.11</c:v>
                </c:pt>
              </c:numCache>
            </c:numRef>
          </c:val>
          <c:smooth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No-show rate</c:v>
                </c:pt>
              </c:strCache>
            </c:strRef>
          </c:tx>
          <c:spPr>
            <a:ln w="28575">
              <a:solidFill>
                <a:srgbClr val="B47825"/>
              </a:solidFill>
            </a:ln>
          </c:spPr>
          <c:marker>
            <c:size val="5"/>
            <c:spPr>
              <a:solidFill>
                <a:srgbClr val="B47825"/>
              </a:solidFill>
            </c:spPr>
          </c:marker>
          <c:cat>
            <c:strRef>
              <c:f>Sheet1!$A$2:$A$25</c:f>
              <c:strCache>
                <c:ptCount val="24"/>
                <c:pt idx="0">
                  <c:v>Jan y1</c:v>
                </c:pt>
                <c:pt idx="1">
                  <c:v>Feb y1</c:v>
                </c:pt>
                <c:pt idx="2">
                  <c:v>Mar y1</c:v>
                </c:pt>
                <c:pt idx="3">
                  <c:v>Apr y1</c:v>
                </c:pt>
                <c:pt idx="4">
                  <c:v>May y1</c:v>
                </c:pt>
                <c:pt idx="5">
                  <c:v>Jun y1</c:v>
                </c:pt>
                <c:pt idx="6">
                  <c:v>Jul y1</c:v>
                </c:pt>
                <c:pt idx="7">
                  <c:v>Aug y1</c:v>
                </c:pt>
                <c:pt idx="8">
                  <c:v>Sep y1</c:v>
                </c:pt>
                <c:pt idx="9">
                  <c:v>Oct y1</c:v>
                </c:pt>
                <c:pt idx="10">
                  <c:v>Nov y1</c:v>
                </c:pt>
                <c:pt idx="11">
                  <c:v>Dec y1</c:v>
                </c:pt>
                <c:pt idx="12">
                  <c:v>Jan y2</c:v>
                </c:pt>
                <c:pt idx="13">
                  <c:v>Feb y2</c:v>
                </c:pt>
                <c:pt idx="14">
                  <c:v>Mar y2</c:v>
                </c:pt>
                <c:pt idx="15">
                  <c:v>Apr y2</c:v>
                </c:pt>
                <c:pt idx="16">
                  <c:v>May y2</c:v>
                </c:pt>
                <c:pt idx="17">
                  <c:v>Jun y2</c:v>
                </c:pt>
                <c:pt idx="18">
                  <c:v>Jul y2</c:v>
                </c:pt>
                <c:pt idx="19">
                  <c:v>Aug y2</c:v>
                </c:pt>
                <c:pt idx="20">
                  <c:v>Sep y2</c:v>
                </c:pt>
                <c:pt idx="21">
                  <c:v>Oct y2</c:v>
                </c:pt>
                <c:pt idx="22">
                  <c:v>Nov y2</c:v>
                </c:pt>
                <c:pt idx="23">
                  <c:v>Dec y2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8.35</c:v>
                </c:pt>
                <c:pt idx="1">
                  <c:v>8.08</c:v>
                </c:pt>
                <c:pt idx="2">
                  <c:v>9.38</c:v>
                </c:pt>
                <c:pt idx="3">
                  <c:v>8.86</c:v>
                </c:pt>
                <c:pt idx="4">
                  <c:v>9.71</c:v>
                </c:pt>
                <c:pt idx="5">
                  <c:v>8.02</c:v>
                </c:pt>
                <c:pt idx="6">
                  <c:v>9.99</c:v>
                </c:pt>
                <c:pt idx="7">
                  <c:v>8.34</c:v>
                </c:pt>
                <c:pt idx="8">
                  <c:v>8.93</c:v>
                </c:pt>
                <c:pt idx="9">
                  <c:v>9.56</c:v>
                </c:pt>
                <c:pt idx="10">
                  <c:v>8.31</c:v>
                </c:pt>
                <c:pt idx="11">
                  <c:v>9.27</c:v>
                </c:pt>
                <c:pt idx="12">
                  <c:v>9.01</c:v>
                </c:pt>
                <c:pt idx="13">
                  <c:v>9.9</c:v>
                </c:pt>
                <c:pt idx="14">
                  <c:v>8.2</c:v>
                </c:pt>
                <c:pt idx="15">
                  <c:v>8.11</c:v>
                </c:pt>
                <c:pt idx="16">
                  <c:v>8.36</c:v>
                </c:pt>
                <c:pt idx="17">
                  <c:v>6.54</c:v>
                </c:pt>
                <c:pt idx="18">
                  <c:v>7.52</c:v>
                </c:pt>
                <c:pt idx="19">
                  <c:v>5.54</c:v>
                </c:pt>
                <c:pt idx="20">
                  <c:v>6.47</c:v>
                </c:pt>
                <c:pt idx="21">
                  <c:v>7.52</c:v>
                </c:pt>
                <c:pt idx="22">
                  <c:v>7.31</c:v>
                </c:pt>
                <c:pt idx="23">
                  <c:v>6.57</c:v>
                </c:pt>
              </c:numCache>
            </c:numRef>
          </c:val>
          <c:smooth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>
            <a:solidFill>
              <a:srgbClr val="DCE4F0"/>
            </a:solidFill>
          </a:ln>
        </c:sp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>
              <a:solidFill>
                <a:srgbClr val="DCE4F0"/>
              </a:solidFill>
            </a:ln>
          </c:spPr>
        </c:majorGridlines>
        <c:numFmt formatCode="0.0&quot;%&quot;" sourceLinked="0"/>
        <c:majorTickMark val="out"/>
        <c:minorTickMark val="none"/>
        <c:tickLblPos val="nextTo"/>
        <c:spPr>
          <a:ln>
            <a:noFill/>
          </a:ln>
        </c:spPr>
        <c:crossAx val="2118791784"/>
        <c:crosses val="autoZero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000">
          <a:solidFill>
            <a:srgbClr val="46586E"/>
          </a:solidFill>
          <a:latin typeface="Archivo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con-2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2920"/>
            <a:ext cx="502920" cy="502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0160" y="621792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554F0"/>
                </a:solidFill>
                <a:latin typeface="Archivo"/>
              </a:rPr>
              <a:t>DATA DRIVEN DOCTOR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94560"/>
            <a:ext cx="91440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0C1A2B"/>
                </a:solidFill>
                <a:latin typeface="Archivo"/>
              </a:rPr>
              <a:t>Northgate Health Partners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20040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46586E"/>
                </a:solidFill>
                <a:latin typeface="Archivo"/>
              </a:rPr>
              <a:t>Monthly review · December, year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7607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8 providers · 3 sites · 6 payers · every encounter, 24 months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A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9144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chivo"/>
              </a:rPr>
              <a:t>Talk to 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38328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C9D4E6"/>
                </a:solidFill>
                <a:latin typeface="Archivo"/>
              </a:rPr>
              <a:t>Fifteen minutes about your practice and the systems you run.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1206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9D4E6"/>
                </a:solidFill>
                <a:latin typeface="Archivo"/>
              </a:rPr>
              <a:t>hello@datadrivendoctor.com  ·  cal.com/abhinavsrivastava/15-minutes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0350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7CA6FF"/>
                </a:solidFill>
                <a:latin typeface="Archivo"/>
              </a:rPr>
              <a:t>DATA DRIVEN DOCTOR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Four decisions for this month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Ranked by dollars at stake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881360" cy="1051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57276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554F0"/>
                </a:solidFill>
                <a:latin typeface="Archivo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55448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1A2B"/>
                </a:solidFill>
                <a:latin typeface="Archivo"/>
              </a:rPr>
              <a:t>Reopen the Ironwood Select and Cascade HMO contracts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938528"/>
            <a:ext cx="74980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Paying 11.7% and 7.1% under their own contracted rate across 4,107 claims.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52560" y="173736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0C1A2B"/>
                </a:solidFill>
                <a:latin typeface="Archivo"/>
              </a:rPr>
              <a:t>$59k this year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651760"/>
            <a:ext cx="10881360" cy="1051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276148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554F0"/>
                </a:solidFill>
                <a:latin typeface="Archivo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274320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1A2B"/>
                </a:solidFill>
                <a:latin typeface="Archivo"/>
              </a:rPr>
              <a:t>Check prior authorisation at booking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127248"/>
            <a:ext cx="74980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195 claims denied for missing prior auth in twelve months, most of them from the same two plans.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2560" y="292608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0C1A2B"/>
                </a:solidFill>
                <a:latin typeface="Archivo"/>
              </a:rPr>
              <a:t>195 denials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840480"/>
            <a:ext cx="10881360" cy="1051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395020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554F0"/>
                </a:solidFill>
                <a:latin typeface="Archivo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393192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1A2B"/>
                </a:solidFill>
                <a:latin typeface="Archivo"/>
              </a:rPr>
              <a:t>Move Friday afternoon sessions to Tuesday morning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4315968"/>
            <a:ext cx="74980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Friday afternoon slots run 31–55% full. Tuesday and Thursday mornings are at capacity.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52560" y="411480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0C1A2B"/>
                </a:solidFill>
                <a:latin typeface="Archivo"/>
              </a:rPr>
              <a:t>Same hours, more visits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5029200"/>
            <a:ext cx="10881360" cy="1051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5138928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554F0"/>
                </a:solidFill>
                <a:latin typeface="Archivo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120640"/>
            <a:ext cx="74980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1A2B"/>
                </a:solidFill>
                <a:latin typeface="Archivo"/>
              </a:rPr>
              <a:t>Review the two paediatric panels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504688"/>
            <a:ext cx="7498079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Both sit under the practice median for margin per encounter. That is case mix, not performance.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52560" y="530352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0C1A2B"/>
                </a:solidFill>
                <a:latin typeface="Archivo"/>
              </a:rPr>
              <a:t>No action on people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The month at a glance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December against November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3383280" cy="2011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78308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NET COLLECTED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148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$222k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926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74C3D"/>
                </a:solidFill>
                <a:latin typeface="Archivo"/>
              </a:rPr>
              <a:t>−$4k vs November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554480"/>
            <a:ext cx="3383280" cy="2011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178308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MARGIN / ENCOUNTER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2148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$76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926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0C6944"/>
                </a:solidFill>
                <a:latin typeface="Archivo"/>
              </a:rPr>
              <a:t>+$2 vs November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55280" y="1554480"/>
            <a:ext cx="3383280" cy="2011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0" y="178308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ENCOUNTERS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2148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1,479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2926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74C3D"/>
                </a:solidFill>
                <a:latin typeface="Archivo"/>
              </a:rPr>
              <a:t>−55 vs November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840480"/>
            <a:ext cx="3383280" cy="2011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06908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DENIAL RATE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434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3.1%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5212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74C3D"/>
                </a:solidFill>
                <a:latin typeface="Archivo"/>
              </a:rPr>
              <a:t>+0.2 pp vs November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840480"/>
            <a:ext cx="3383280" cy="2011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0" y="406908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DAYS TO PAY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0" y="4434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32.4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5212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74C3D"/>
                </a:solidFill>
                <a:latin typeface="Archivo"/>
              </a:rPr>
              <a:t>+0.2 d vs November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955280" y="3840480"/>
            <a:ext cx="3383280" cy="2011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0" y="406908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NO-SHOW RATE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0" y="443484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6.6%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0" y="52120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0C6944"/>
                </a:solidFill>
                <a:latin typeface="Archivo"/>
              </a:rPr>
              <a:t>−0.7 pp vs November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Contribution margin per encounter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Monthly mean, 24 months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4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40080" y="1371600"/>
          <a:ext cx="10881360" cy="44805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589788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46586E"/>
                </a:solidFill>
                <a:latin typeface="Archivo"/>
              </a:rPr>
              <a:t>$38 in month one, $76 now. Coding review at month 15; Cascade renegotiated at month 22.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Payer yield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Paid against contracted rate, last 12 months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5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40080" y="1371600"/>
          <a:ext cx="6949440" cy="44805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955279" y="1371600"/>
            <a:ext cx="3566160" cy="44805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4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0" y="16002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B8CA3"/>
                </a:solidFill>
                <a:latin typeface="Archivo"/>
              </a:rPr>
              <a:t>AT STAKE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0" y="196596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C1A2B"/>
                </a:solidFill>
                <a:latin typeface="Archivo"/>
              </a:rPr>
              <a:t>$59k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0" y="269748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Short against contract from Ironwood Select and Cascade HMO in twelve months. Anything under −8% is a contract conversation, not a billing 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429768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Median days to pay: Ironwood 46, Cascade 39, Medicare 15.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Margin per encounter, by provider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Median of every encounter, last 12 months · practice median $59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6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40080" y="1371600"/>
          <a:ext cx="6949440" cy="44805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955279" y="1371600"/>
          <a:ext cx="356616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"/>
                <a:gridCol w="891540"/>
                <a:gridCol w="891540"/>
                <a:gridCol w="891540"/>
              </a:tblGrid>
              <a:tr h="325120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Provider</a:t>
                      </a:r>
                    </a:p>
                  </a:txBody>
                  <a:tcPr marT="30000" marB="30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Site</a:t>
                      </a:r>
                    </a:p>
                  </a:txBody>
                  <a:tcPr marT="30000" marB="30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Enc.</a:t>
                      </a:r>
                    </a:p>
                  </a:txBody>
                  <a:tcPr marT="30000" marB="30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No-show</a:t>
                      </a:r>
                    </a:p>
                  </a:txBody>
                  <a:tcPr marT="30000" marB="30000">
                    <a:solidFill>
                      <a:srgbClr val="F4F7FC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A. Okafor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Northgate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2,597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4.4%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R. Delgado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Northgate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2,444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5.8%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M. Ibrahim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Riverside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2,244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6.6%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S. Whitfield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Northgate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2,087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7.4%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T. Adeyemi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Lakeview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2,003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6.6%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J. Park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Riverside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2,566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9.0%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L. Fontaine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Riverside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2,394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10.0%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D. Sorensen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Lakeview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1,637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11.6%</a:t>
                      </a:r>
                    </a:p>
                  </a:txBody>
                  <a:tcPr marT="30000" marB="300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55279" y="4480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46586E"/>
                </a:solidFill>
                <a:latin typeface="Archivo"/>
              </a:rPr>
              <a:t>Six of eight sit at or above the median. The two below run paediatric panels, which is what a paediatric panel looks like.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Slot fill, weekday × hour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Share of capacity used, last 12 months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7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463040"/>
          <a:ext cx="1088136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/>
                <a:gridCol w="969264"/>
                <a:gridCol w="969264"/>
                <a:gridCol w="969264"/>
                <a:gridCol w="969264"/>
                <a:gridCol w="969264"/>
                <a:gridCol w="969264"/>
                <a:gridCol w="969264"/>
                <a:gridCol w="969264"/>
                <a:gridCol w="969264"/>
                <a:gridCol w="969264"/>
              </a:tblGrid>
              <a:tr h="470262"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8a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9a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10a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11a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12p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1p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2p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3p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4p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5p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Mon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52%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79%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88%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89%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33%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69%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85%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88%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71%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46%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Tue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60%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80%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97%</a:t>
                      </a:r>
                    </a:p>
                  </a:txBody>
                  <a:tcPr marT="25000" marB="25000" marL="25000" marR="25000">
                    <a:solidFill>
                      <a:srgbClr val="2A52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89%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35%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67%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82%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94%</a:t>
                      </a:r>
                    </a:p>
                  </a:txBody>
                  <a:tcPr marT="25000" marB="25000" marL="25000" marR="25000">
                    <a:solidFill>
                      <a:srgbClr val="2A52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75%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53%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Wed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45%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83%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90%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85%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38%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67%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74%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79%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66%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50%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Thu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49%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79%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86%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86%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36%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72%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80%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82%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67%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52%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</a:tr>
              <a:tr h="47026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Fri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29%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54%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58%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52%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18%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38%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53%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55%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39%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31%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</a:tr>
              <a:tr h="470268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Sat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8%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8%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13%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5%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9%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12%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10%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8%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5120640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46586E"/>
                </a:solidFill>
                <a:latin typeface="Archivo"/>
              </a:rPr>
              <a:t>Friday afternoon runs 31–55% full while Tuesday and Thursday mornings are at capacity. Two Friday sessions moved to Tuesday is the same clinical hours and more visits.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Denials, payer × reason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Claim count, last 12 months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8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463040"/>
          <a:ext cx="1088135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/>
                <a:gridCol w="1384662"/>
                <a:gridCol w="1384662"/>
                <a:gridCol w="1384662"/>
                <a:gridCol w="1384662"/>
                <a:gridCol w="1384662"/>
                <a:gridCol w="1384662"/>
                <a:gridCol w="1384662"/>
              </a:tblGrid>
              <a:tr h="444137"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Prior auth missing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Coverage terminated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Coding/modifier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Timely filing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Duplicate claim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Medical necessity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7B8CA3"/>
                          </a:solidFill>
                          <a:latin typeface="Archivo"/>
                        </a:defRPr>
                      </a:pPr>
                      <a:r>
                        <a:t>Patient information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Meridian PPO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39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36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33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13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16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7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Cascade HMO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63</a:t>
                      </a:r>
                    </a:p>
                  </a:txBody>
                  <a:tcPr marT="25000" marB="25000" marL="25000" marR="25000">
                    <a:solidFill>
                      <a:srgbClr val="2A52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23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13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8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9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7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Medicare Part B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13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16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32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20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14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11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State Medicaid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31</a:t>
                      </a:r>
                    </a:p>
                  </a:txBody>
                  <a:tcPr marT="25000" marB="25000" marL="25000" marR="25000">
                    <a:solidFill>
                      <a:srgbClr val="789D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48</a:t>
                      </a:r>
                    </a:p>
                  </a:txBody>
                  <a:tcPr marT="25000" marB="25000" marL="25000" marR="25000">
                    <a:solidFill>
                      <a:srgbClr val="3B6C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16</a:t>
                      </a:r>
                    </a:p>
                  </a:txBody>
                  <a:tcPr marT="25000" marB="25000" marL="25000" marR="25000">
                    <a:solidFill>
                      <a:srgbClr val="9BB7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8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15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7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14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Ironwood Select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FFFFFF"/>
                          </a:solidFill>
                          <a:latin typeface="Archivo"/>
                        </a:defRPr>
                      </a:pPr>
                      <a:r>
                        <a:t>42</a:t>
                      </a:r>
                    </a:p>
                  </a:txBody>
                  <a:tcPr marT="25000" marB="25000" marL="25000" marR="25000">
                    <a:solidFill>
                      <a:srgbClr val="5583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12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10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6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4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</a:tr>
              <a:tr h="444138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Harbor Choice</a:t>
                      </a:r>
                    </a:p>
                  </a:txBody>
                  <a:tcPr marT="25000" marB="25000" marL="25000" marR="25000"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7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6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6</a:t>
                      </a:r>
                    </a:p>
                  </a:txBody>
                  <a:tcPr marT="25000" marB="25000" marL="25000" marR="25000">
                    <a:solidFill>
                      <a:srgbClr val="BDD0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2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3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C1A2B"/>
                          </a:solidFill>
                          <a:latin typeface="Archivo"/>
                        </a:defRPr>
                      </a:pPr>
                      <a:r>
                        <a:t>1</a:t>
                      </a:r>
                    </a:p>
                  </a:txBody>
                  <a:tcPr marT="25000" marB="25000" marL="25000" marR="25000">
                    <a:solidFill>
                      <a:srgbClr val="DCE6F6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4937760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46586E"/>
                </a:solidFill>
                <a:latin typeface="Archivo"/>
              </a:rPr>
              <a:t>Prior authorisation dominates for Ironwood Select and Cascade HMO. Medicare denials are coding, not eligibility. Both are fixable before a claim exists.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C1A2B"/>
                </a:solidFill>
                <a:latin typeface="Archivo"/>
              </a:rPr>
              <a:t>Denial rate and no-show rate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B8CA3"/>
                </a:solidFill>
                <a:latin typeface="Archivo"/>
              </a:rPr>
              <a:t>24 months, percent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B8CA3"/>
                </a:solidFill>
                <a:latin typeface="Archivo"/>
              </a:rPr>
              <a:t>Data Driven Doctor  ·  Northgate Health Partners  ·  sample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7B8CA3"/>
                </a:solidFill>
                <a:latin typeface="Archivo"/>
              </a:rPr>
              <a:t>9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40080" y="1371600"/>
          <a:ext cx="10881360" cy="44805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589788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46586E"/>
                </a:solidFill>
                <a:latin typeface="Archivo"/>
              </a:rPr>
              <a:t>Denials 6.9% → 3.1%. No-shows step down after the voice agent went live in month 18.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